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ppt/slideLayouts/slideLayout19.xml" ContentType="application/vnd.openxmlformats-officedocument.presentationml.slideLayout+xml"/>
  <Override PartName="/ppt/theme/theme9.xml" ContentType="application/vnd.openxmlformats-officedocument.theme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slideLayouts/slideLayout21.xml" ContentType="application/vnd.openxmlformats-officedocument.presentationml.slideLayout+xml"/>
  <Override PartName="/ppt/theme/theme11.xml" ContentType="application/vnd.openxmlformats-officedocument.theme+xml"/>
  <Override PartName="/ppt/slideLayouts/slideLayout22.xml" ContentType="application/vnd.openxmlformats-officedocument.presentationml.slideLayout+xml"/>
  <Override PartName="/ppt/theme/theme12.xml" ContentType="application/vnd.openxmlformats-officedocument.theme+xml"/>
  <Override PartName="/ppt/slideLayouts/slideLayout23.xml" ContentType="application/vnd.openxmlformats-officedocument.presentationml.slideLayout+xml"/>
  <Override PartName="/ppt/theme/theme13.xml" ContentType="application/vnd.openxmlformats-officedocument.theme+xml"/>
  <Override PartName="/ppt/slideLayouts/slideLayout2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64" r:id="rId6"/>
    <p:sldMasterId id="2147483666" r:id="rId7"/>
    <p:sldMasterId id="2147483668" r:id="rId8"/>
    <p:sldMasterId id="2147483670" r:id="rId9"/>
    <p:sldMasterId id="2147483674" r:id="rId10"/>
    <p:sldMasterId id="2147483676" r:id="rId11"/>
    <p:sldMasterId id="2147483678" r:id="rId12"/>
    <p:sldMasterId id="2147483680" r:id="rId13"/>
    <p:sldMasterId id="2147483682" r:id="rId14"/>
    <p:sldMasterId id="2147483684" r:id="rId15"/>
    <p:sldMasterId id="2147483686" r:id="rId16"/>
    <p:sldMasterId id="2147483688" r:id="rId17"/>
  </p:sldMasterIdLst>
  <p:notesMasterIdLst>
    <p:notesMasterId r:id="rId31"/>
  </p:notesMasterIdLst>
  <p:sldIdLst>
    <p:sldId id="256" r:id="rId18"/>
    <p:sldId id="258" r:id="rId19"/>
    <p:sldId id="259" r:id="rId20"/>
    <p:sldId id="260" r:id="rId21"/>
    <p:sldId id="261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8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5D08C5-C5F0-460E-88B3-38726005F42A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92DEF-2563-4078-86AE-BC3FD173B8FC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47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92DEF-2563-4078-86AE-BC3FD173B8F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147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01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75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632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1195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6EB7-7930-4739-A5DE-78C9FE945215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62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54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91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37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59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03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661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97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5EB9-1420-42DE-BEC5-FD6175D43870}" type="datetimeFigureOut">
              <a:rPr lang="it-IT" smtClean="0"/>
              <a:t>07/04/2011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2A27C-25A5-4C95-A90A-98864348F5E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96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5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35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17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565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72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6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689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52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27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24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88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1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576F8C7-A86C-4152-A462-60696F0BA7E6}" type="slidenum">
              <a:rPr lang="it-I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2" name="Line 7"/>
          <p:cNvSpPr>
            <a:spLocks noChangeShapeType="1"/>
          </p:cNvSpPr>
          <p:nvPr userDrawn="1"/>
        </p:nvSpPr>
        <p:spPr bwMode="auto">
          <a:xfrm>
            <a:off x="358775" y="765175"/>
            <a:ext cx="8389938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1031" name="Picture 8" descr="inasset-logo-source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52400"/>
            <a:ext cx="1485900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91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8739" name="Text Box 19"/>
          <p:cNvSpPr txBox="1">
            <a:spLocks noChangeArrowheads="1"/>
          </p:cNvSpPr>
          <p:nvPr/>
        </p:nvSpPr>
        <p:spPr bwMode="auto">
          <a:xfrm>
            <a:off x="468313" y="3508375"/>
            <a:ext cx="81867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4175" indent="-384175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it-IT" sz="3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COMPANY PROFILE</a:t>
            </a:r>
          </a:p>
        </p:txBody>
      </p:sp>
      <p:pic>
        <p:nvPicPr>
          <p:cNvPr id="2052" name="Picture 20" descr="inasset-logo-sour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3" y="1909763"/>
            <a:ext cx="2952750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02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431800" y="400050"/>
            <a:ext cx="58324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CERTIFICATIONS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31800" y="1376363"/>
            <a:ext cx="8280400" cy="4057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TIER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III (Data Center TIA-942)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 err="1" smtClean="0">
                <a:solidFill>
                  <a:srgbClr val="333399"/>
                </a:solidFill>
                <a:latin typeface="Calibri" pitchFamily="34" charset="0"/>
              </a:rPr>
              <a:t>Certified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 ISO/IEC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27001:2005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ISO/IEC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20000 (4Q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2011) </a:t>
            </a:r>
            <a:r>
              <a:rPr lang="it-IT" sz="2800" dirty="0" err="1" smtClean="0">
                <a:solidFill>
                  <a:srgbClr val="333399"/>
                </a:solidFill>
                <a:latin typeface="Calibri" pitchFamily="34" charset="0"/>
              </a:rPr>
              <a:t>Certification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 in Progress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IBM COMPLIANT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BRITISH TELECOM AND FASTWEB COMPLIANT</a:t>
            </a: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RIPE/LIR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MEMBER</a:t>
            </a: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EURO-IX (Internet </a:t>
            </a:r>
            <a:r>
              <a:rPr lang="it-IT" sz="2800" dirty="0" err="1" smtClean="0">
                <a:solidFill>
                  <a:srgbClr val="333399"/>
                </a:solidFill>
                <a:latin typeface="Calibri" pitchFamily="34" charset="0"/>
              </a:rPr>
              <a:t>eXchange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) MEMBER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431800" y="400050"/>
            <a:ext cx="58324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GREEN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31800" y="1484313"/>
            <a:ext cx="8280400" cy="1903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DATA CENTER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IS BUILT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FOLLOWING ENERGY SAVING REQUIREMENTS</a:t>
            </a: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FREE COOLING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OVER 7000 HOURS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PER YEAR</a:t>
            </a:r>
          </a:p>
          <a:p>
            <a:pPr eaLnBrk="1" hangingPunct="1">
              <a:spcBef>
                <a:spcPts val="7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ADIABATIC FREE COOLING UPGRADE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PROJECT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(2011)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7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31800" y="1484313"/>
            <a:ext cx="8280400" cy="412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HOSTING</a:t>
            </a:r>
          </a:p>
          <a:p>
            <a:pPr eaLnBrk="1" hangingPunct="1">
              <a:lnSpc>
                <a:spcPct val="12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HOUSING</a:t>
            </a:r>
          </a:p>
          <a:p>
            <a:pPr eaLnBrk="1" hangingPunct="1">
              <a:lnSpc>
                <a:spcPct val="12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COLOCATION - CAGING</a:t>
            </a:r>
          </a:p>
          <a:p>
            <a:pPr eaLnBrk="1" hangingPunct="1">
              <a:lnSpc>
                <a:spcPct val="12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BUSINESS CONTINUITY </a:t>
            </a:r>
          </a:p>
          <a:p>
            <a:pPr eaLnBrk="1" hangingPunct="1">
              <a:lnSpc>
                <a:spcPct val="12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DISASTER RECOVERY</a:t>
            </a:r>
          </a:p>
          <a:p>
            <a:pPr eaLnBrk="1" hangingPunct="1">
              <a:lnSpc>
                <a:spcPct val="12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smtClean="0">
                <a:solidFill>
                  <a:srgbClr val="333399"/>
                </a:solidFill>
                <a:latin typeface="Calibri" pitchFamily="34" charset="0"/>
              </a:rPr>
              <a:t>CLOUD COMPUTING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lnSpc>
                <a:spcPct val="12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INTERNET EXCHANGE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431800" y="400050"/>
            <a:ext cx="58324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SERVICES</a:t>
            </a:r>
          </a:p>
        </p:txBody>
      </p:sp>
    </p:spTree>
    <p:extLst>
      <p:ext uri="{BB962C8B-B14F-4D97-AF65-F5344CB8AC3E}">
        <p14:creationId xmlns:p14="http://schemas.microsoft.com/office/powerpoint/2010/main" val="6027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431800" y="400050"/>
            <a:ext cx="58324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FACILITIES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31800" y="1376363"/>
            <a:ext cx="8280400" cy="3687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MAIL</a:t>
            </a: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COLLABORATION SUITE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(SaaS)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ANTISPAM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AND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ANTIVIRUS GATEWAY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BACKUP INFRASTRUCTURE &amp; REMOTE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BACKUP</a:t>
            </a: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SHARED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FIREWALL, IDS &amp; IPS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MONITORING</a:t>
            </a:r>
          </a:p>
          <a:p>
            <a:pPr eaLnBrk="1" hangingPunct="1">
              <a:lnSpc>
                <a:spcPct val="105000"/>
              </a:lnSpc>
              <a:spcBef>
                <a:spcPts val="700"/>
              </a:spcBef>
              <a:buFont typeface="Arial" charset="0"/>
              <a:buChar char="•"/>
            </a:pPr>
            <a:r>
              <a:rPr lang="it-IT" sz="2800" smtClean="0">
                <a:solidFill>
                  <a:srgbClr val="333399"/>
                </a:solidFill>
                <a:latin typeface="Calibri" pitchFamily="34" charset="0"/>
              </a:rPr>
              <a:t>TECHNICAL SUPPORT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88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323850" y="295275"/>
            <a:ext cx="500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de-DE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LOCATION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9750" y="2128838"/>
            <a:ext cx="7561263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>
                <a:solidFill>
                  <a:srgbClr val="333399"/>
                </a:solidFill>
                <a:latin typeface="Calibri" pitchFamily="34" charset="0"/>
              </a:rPr>
              <a:t>LOCATED IN UDINE - NORTH EAST OF ITALY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>
                <a:solidFill>
                  <a:srgbClr val="333399"/>
                </a:solidFill>
                <a:latin typeface="Calibri" pitchFamily="34" charset="0"/>
              </a:rPr>
              <a:t>NEAR THE AUSTRIAN AND SLOVENIAN BORDERS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>
                <a:solidFill>
                  <a:srgbClr val="333399"/>
                </a:solidFill>
                <a:latin typeface="Calibri" pitchFamily="34" charset="0"/>
              </a:rPr>
              <a:t>ALMOST ALL EUROPEAN COUNTRIES WITHIN 1100 KM</a:t>
            </a:r>
          </a:p>
        </p:txBody>
      </p:sp>
    </p:spTree>
    <p:extLst>
      <p:ext uri="{BB962C8B-B14F-4D97-AF65-F5344CB8AC3E}">
        <p14:creationId xmlns:p14="http://schemas.microsoft.com/office/powerpoint/2010/main" val="152560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47"/>
          <a:stretch/>
        </p:blipFill>
        <p:spPr>
          <a:xfrm>
            <a:off x="223837" y="942975"/>
            <a:ext cx="8696325" cy="5581650"/>
          </a:xfrm>
          <a:prstGeom prst="rect">
            <a:avLst/>
          </a:prstGeom>
        </p:spPr>
      </p:pic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323850" y="295275"/>
            <a:ext cx="500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de-DE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LOCATION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2878807" y="1196752"/>
            <a:ext cx="3781425" cy="352742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it-IT">
              <a:solidFill>
                <a:srgbClr val="000000"/>
              </a:solidFill>
            </a:endParaRPr>
          </a:p>
        </p:txBody>
      </p:sp>
      <p:pic>
        <p:nvPicPr>
          <p:cNvPr id="33814" name="Picture 22" descr="j020546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298" y="2708920"/>
            <a:ext cx="539750" cy="53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3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323850" y="295275"/>
            <a:ext cx="500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de-DE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BUILDING INFRASTRUCTURE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31800" y="1376363"/>
            <a:ext cx="8280400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3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SERVER ROOMS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WITH A TOTAL OF 1100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MQ 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2 POWER ROOMS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/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EACH ONE WITH REDUNDANT UPS SYSTEM AND STATIC TRANSFER SWITCH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3 EMERGENCY GENERATORS FOR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A TOTAL OF 2.5 </a:t>
            </a: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MWATT 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>
                <a:solidFill>
                  <a:srgbClr val="333399"/>
                </a:solidFill>
                <a:latin typeface="Calibri" pitchFamily="34" charset="0"/>
              </a:rPr>
              <a:t>REDUNDANT COOLING </a:t>
            </a: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SYSTEMS &amp; FREE COOLING 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800" dirty="0" smtClean="0">
                <a:solidFill>
                  <a:srgbClr val="333399"/>
                </a:solidFill>
                <a:latin typeface="Calibri" pitchFamily="34" charset="0"/>
              </a:rPr>
              <a:t>ADVANCED SECURITY SYSTEMS, TVCC AND FIRE ALARM SYSTEM</a:t>
            </a:r>
            <a:endParaRPr lang="it-IT" sz="2800" dirty="0">
              <a:solidFill>
                <a:srgbClr val="3333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05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016125" y="1992313"/>
            <a:ext cx="509588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789238" y="2012950"/>
            <a:ext cx="5095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1908175" y="1879600"/>
            <a:ext cx="2447925" cy="3529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805363" y="1966913"/>
            <a:ext cx="1854200" cy="1606550"/>
          </a:xfrm>
          <a:prstGeom prst="rect">
            <a:avLst/>
          </a:prstGeom>
          <a:noFill/>
          <a:ln w="31750">
            <a:solidFill>
              <a:srgbClr val="FF66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1" name="Text Box 61"/>
          <p:cNvSpPr txBox="1">
            <a:spLocks noChangeArrowheads="1"/>
          </p:cNvSpPr>
          <p:nvPr/>
        </p:nvSpPr>
        <p:spPr bwMode="auto">
          <a:xfrm>
            <a:off x="5391150" y="2236788"/>
            <a:ext cx="1079500" cy="384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UPS 1</a:t>
            </a:r>
          </a:p>
        </p:txBody>
      </p:sp>
      <p:sp>
        <p:nvSpPr>
          <p:cNvPr id="32" name="Text Box 62"/>
          <p:cNvSpPr txBox="1">
            <a:spLocks noChangeArrowheads="1"/>
          </p:cNvSpPr>
          <p:nvPr/>
        </p:nvSpPr>
        <p:spPr bwMode="auto">
          <a:xfrm>
            <a:off x="5391150" y="2679700"/>
            <a:ext cx="1079500" cy="38417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UPS 2</a:t>
            </a:r>
          </a:p>
        </p:txBody>
      </p:sp>
      <p:sp>
        <p:nvSpPr>
          <p:cNvPr id="34" name="Text Box 64"/>
          <p:cNvSpPr txBox="1">
            <a:spLocks noChangeArrowheads="1"/>
          </p:cNvSpPr>
          <p:nvPr/>
        </p:nvSpPr>
        <p:spPr bwMode="auto">
          <a:xfrm>
            <a:off x="4716463" y="5929313"/>
            <a:ext cx="2051050" cy="7032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6000" rIns="0" bIns="3600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FREE</a:t>
            </a:r>
          </a:p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COOLING</a:t>
            </a:r>
          </a:p>
        </p:txBody>
      </p:sp>
      <p:sp>
        <p:nvSpPr>
          <p:cNvPr id="35" name="Text Box 66"/>
          <p:cNvSpPr txBox="1">
            <a:spLocks noChangeArrowheads="1"/>
          </p:cNvSpPr>
          <p:nvPr/>
        </p:nvSpPr>
        <p:spPr bwMode="auto">
          <a:xfrm>
            <a:off x="7304088" y="2530475"/>
            <a:ext cx="1439862" cy="568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EMERGENCY GENERATOR</a:t>
            </a:r>
          </a:p>
        </p:txBody>
      </p:sp>
      <p:sp>
        <p:nvSpPr>
          <p:cNvPr id="45" name="Text Box 81"/>
          <p:cNvSpPr txBox="1">
            <a:spLocks noChangeArrowheads="1"/>
          </p:cNvSpPr>
          <p:nvPr/>
        </p:nvSpPr>
        <p:spPr bwMode="auto">
          <a:xfrm>
            <a:off x="4989513" y="2054225"/>
            <a:ext cx="16351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POWER STATION A</a:t>
            </a:r>
          </a:p>
        </p:txBody>
      </p:sp>
      <p:sp>
        <p:nvSpPr>
          <p:cNvPr id="55" name="Text Box 61"/>
          <p:cNvSpPr txBox="1">
            <a:spLocks noChangeArrowheads="1"/>
          </p:cNvSpPr>
          <p:nvPr/>
        </p:nvSpPr>
        <p:spPr bwMode="auto">
          <a:xfrm>
            <a:off x="5391150" y="3132138"/>
            <a:ext cx="1079500" cy="384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STS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4792663" y="3751263"/>
            <a:ext cx="1854200" cy="1657350"/>
          </a:xfrm>
          <a:prstGeom prst="rect">
            <a:avLst/>
          </a:prstGeom>
          <a:noFill/>
          <a:ln w="31750">
            <a:solidFill>
              <a:srgbClr val="FF66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2" name="Text Box 61"/>
          <p:cNvSpPr txBox="1">
            <a:spLocks noChangeArrowheads="1"/>
          </p:cNvSpPr>
          <p:nvPr/>
        </p:nvSpPr>
        <p:spPr bwMode="auto">
          <a:xfrm>
            <a:off x="5400675" y="4513263"/>
            <a:ext cx="1079500" cy="384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UPS 1</a:t>
            </a:r>
          </a:p>
        </p:txBody>
      </p: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5400675" y="4954588"/>
            <a:ext cx="1079500" cy="384175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UPS 2</a:t>
            </a:r>
          </a:p>
        </p:txBody>
      </p:sp>
      <p:sp>
        <p:nvSpPr>
          <p:cNvPr id="64" name="Text Box 81"/>
          <p:cNvSpPr txBox="1">
            <a:spLocks noChangeArrowheads="1"/>
          </p:cNvSpPr>
          <p:nvPr/>
        </p:nvSpPr>
        <p:spPr bwMode="auto">
          <a:xfrm>
            <a:off x="4989513" y="3844925"/>
            <a:ext cx="16351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200" dirty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POWER STATION B</a:t>
            </a:r>
          </a:p>
        </p:txBody>
      </p:sp>
      <p:sp>
        <p:nvSpPr>
          <p:cNvPr id="65" name="Text Box 61"/>
          <p:cNvSpPr txBox="1">
            <a:spLocks noChangeArrowheads="1"/>
          </p:cNvSpPr>
          <p:nvPr/>
        </p:nvSpPr>
        <p:spPr bwMode="auto">
          <a:xfrm>
            <a:off x="5400675" y="4054475"/>
            <a:ext cx="1079500" cy="384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STS</a:t>
            </a:r>
          </a:p>
        </p:txBody>
      </p:sp>
      <p:pic>
        <p:nvPicPr>
          <p:cNvPr id="8213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3563938" y="1995488"/>
            <a:ext cx="50958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4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168525" y="2163763"/>
            <a:ext cx="509588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5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941638" y="2185988"/>
            <a:ext cx="50958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6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3716338" y="2166938"/>
            <a:ext cx="50958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7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016125" y="3679825"/>
            <a:ext cx="509588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8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789238" y="3700463"/>
            <a:ext cx="509587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19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3563938" y="3683000"/>
            <a:ext cx="5095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0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168525" y="3851275"/>
            <a:ext cx="509588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1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2941638" y="3873500"/>
            <a:ext cx="5095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22" name="Picture 55" descr="FAS3050BUILD_L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7" b="25369"/>
          <a:stretch>
            <a:fillRect/>
          </a:stretch>
        </p:blipFill>
        <p:spPr bwMode="auto">
          <a:xfrm>
            <a:off x="3716338" y="3854450"/>
            <a:ext cx="509587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Box 63"/>
          <p:cNvSpPr txBox="1">
            <a:spLocks noChangeArrowheads="1"/>
          </p:cNvSpPr>
          <p:nvPr/>
        </p:nvSpPr>
        <p:spPr bwMode="auto">
          <a:xfrm rot="16200000">
            <a:off x="1620838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 smtClean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  <a:endParaRPr lang="it-IT" dirty="0">
              <a:solidFill>
                <a:srgbClr val="0099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2" name="Left Arrow Callout 1"/>
          <p:cNvSpPr/>
          <p:nvPr/>
        </p:nvSpPr>
        <p:spPr>
          <a:xfrm>
            <a:off x="6708775" y="2387600"/>
            <a:ext cx="527050" cy="2582863"/>
          </a:xfrm>
          <a:prstGeom prst="leftArrowCallout">
            <a:avLst>
              <a:gd name="adj1" fmla="val 0"/>
              <a:gd name="adj2" fmla="val 336678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94" name="Left Arrow Callout 93"/>
          <p:cNvSpPr/>
          <p:nvPr/>
        </p:nvSpPr>
        <p:spPr>
          <a:xfrm>
            <a:off x="4335463" y="1990725"/>
            <a:ext cx="349250" cy="1606550"/>
          </a:xfrm>
          <a:prstGeom prst="leftArrowCallout">
            <a:avLst>
              <a:gd name="adj1" fmla="val 0"/>
              <a:gd name="adj2" fmla="val 764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95" name="Left Arrow Callout 94"/>
          <p:cNvSpPr/>
          <p:nvPr/>
        </p:nvSpPr>
        <p:spPr>
          <a:xfrm>
            <a:off x="4330700" y="3751263"/>
            <a:ext cx="354013" cy="1630362"/>
          </a:xfrm>
          <a:prstGeom prst="leftArrowCallout">
            <a:avLst>
              <a:gd name="adj1" fmla="val 0"/>
              <a:gd name="adj2" fmla="val 764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it-IT" dirty="0">
              <a:solidFill>
                <a:srgbClr val="FFFFFF"/>
              </a:solidFill>
            </a:endParaRPr>
          </a:p>
        </p:txBody>
      </p:sp>
      <p:cxnSp>
        <p:nvCxnSpPr>
          <p:cNvPr id="4" name="Elbow Connector 3"/>
          <p:cNvCxnSpPr>
            <a:cxnSpLocks noChangeShapeType="1"/>
            <a:stCxn id="55" idx="1"/>
            <a:endCxn id="65" idx="1"/>
          </p:cNvCxnSpPr>
          <p:nvPr/>
        </p:nvCxnSpPr>
        <p:spPr bwMode="auto">
          <a:xfrm rot="10800000" flipH="1" flipV="1">
            <a:off x="5381625" y="3324225"/>
            <a:ext cx="9525" cy="922338"/>
          </a:xfrm>
          <a:prstGeom prst="bentConnector3">
            <a:avLst>
              <a:gd name="adj1" fmla="val -2300000"/>
            </a:avLst>
          </a:prstGeom>
          <a:noFill/>
          <a:ln w="38100" algn="ctr">
            <a:solidFill>
              <a:srgbClr val="FF0000"/>
            </a:solidFill>
            <a:prstDash val="sysDash"/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9" name="Left Arrow Callout 98"/>
          <p:cNvSpPr>
            <a:spLocks noChangeArrowheads="1"/>
          </p:cNvSpPr>
          <p:nvPr/>
        </p:nvSpPr>
        <p:spPr bwMode="auto">
          <a:xfrm rot="5400000">
            <a:off x="4132262" y="3203576"/>
            <a:ext cx="347663" cy="4805362"/>
          </a:xfrm>
          <a:prstGeom prst="leftArrowCallout">
            <a:avLst>
              <a:gd name="adj1" fmla="val 0"/>
              <a:gd name="adj2" fmla="val 658332"/>
              <a:gd name="adj3" fmla="val 25000"/>
              <a:gd name="adj4" fmla="val 64977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spcBef>
                <a:spcPct val="0"/>
              </a:spcBef>
              <a:defRPr/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100" name="Left Arrow Callout 99"/>
          <p:cNvSpPr>
            <a:spLocks noChangeArrowheads="1"/>
          </p:cNvSpPr>
          <p:nvPr/>
        </p:nvSpPr>
        <p:spPr bwMode="auto">
          <a:xfrm rot="10800000">
            <a:off x="1295400" y="2352675"/>
            <a:ext cx="528638" cy="2582863"/>
          </a:xfrm>
          <a:prstGeom prst="leftArrowCallout">
            <a:avLst>
              <a:gd name="adj1" fmla="val 0"/>
              <a:gd name="adj2" fmla="val 336334"/>
              <a:gd name="adj3" fmla="val 25000"/>
              <a:gd name="adj4" fmla="val 64977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>
              <a:spcBef>
                <a:spcPct val="0"/>
              </a:spcBef>
              <a:defRPr/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101" name="Text Box 66"/>
          <p:cNvSpPr txBox="1">
            <a:spLocks noChangeArrowheads="1"/>
          </p:cNvSpPr>
          <p:nvPr/>
        </p:nvSpPr>
        <p:spPr bwMode="auto">
          <a:xfrm>
            <a:off x="119063" y="3018552"/>
            <a:ext cx="1068387" cy="24622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RETELIT</a:t>
            </a:r>
          </a:p>
        </p:txBody>
      </p:sp>
      <p:sp>
        <p:nvSpPr>
          <p:cNvPr id="102" name="Text Box 66"/>
          <p:cNvSpPr txBox="1">
            <a:spLocks noChangeArrowheads="1"/>
          </p:cNvSpPr>
          <p:nvPr/>
        </p:nvSpPr>
        <p:spPr bwMode="auto">
          <a:xfrm>
            <a:off x="114300" y="3343990"/>
            <a:ext cx="1066800" cy="24622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INTEROUTE</a:t>
            </a:r>
          </a:p>
        </p:txBody>
      </p:sp>
      <p:sp>
        <p:nvSpPr>
          <p:cNvPr id="103" name="Text Box 66"/>
          <p:cNvSpPr txBox="1">
            <a:spLocks noChangeArrowheads="1"/>
          </p:cNvSpPr>
          <p:nvPr/>
        </p:nvSpPr>
        <p:spPr bwMode="auto">
          <a:xfrm>
            <a:off x="119063" y="3663077"/>
            <a:ext cx="1068387" cy="24622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FASTWEB</a:t>
            </a:r>
          </a:p>
        </p:txBody>
      </p:sp>
      <p:sp>
        <p:nvSpPr>
          <p:cNvPr id="105" name="Left Arrow Callout 104"/>
          <p:cNvSpPr>
            <a:spLocks noChangeArrowheads="1"/>
          </p:cNvSpPr>
          <p:nvPr/>
        </p:nvSpPr>
        <p:spPr bwMode="auto">
          <a:xfrm rot="-5400000">
            <a:off x="4142582" y="-743744"/>
            <a:ext cx="349250" cy="4805363"/>
          </a:xfrm>
          <a:prstGeom prst="leftArrowCallout">
            <a:avLst>
              <a:gd name="adj1" fmla="val 0"/>
              <a:gd name="adj2" fmla="val 655340"/>
              <a:gd name="adj3" fmla="val 25000"/>
              <a:gd name="adj4" fmla="val 64977"/>
            </a:avLst>
          </a:prstGeom>
          <a:solidFill>
            <a:schemeClr val="accent1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>
              <a:spcBef>
                <a:spcPct val="0"/>
              </a:spcBef>
              <a:defRPr/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106" name="Text Box 64"/>
          <p:cNvSpPr txBox="1">
            <a:spLocks noChangeArrowheads="1"/>
          </p:cNvSpPr>
          <p:nvPr/>
        </p:nvSpPr>
        <p:spPr bwMode="auto">
          <a:xfrm>
            <a:off x="1908175" y="1158875"/>
            <a:ext cx="4800600" cy="2635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MANAGEMENT &amp; MONITORING</a:t>
            </a:r>
          </a:p>
        </p:txBody>
      </p:sp>
      <p:sp>
        <p:nvSpPr>
          <p:cNvPr id="3" name="Text Box 66"/>
          <p:cNvSpPr txBox="1">
            <a:spLocks noChangeArrowheads="1"/>
          </p:cNvSpPr>
          <p:nvPr/>
        </p:nvSpPr>
        <p:spPr bwMode="auto">
          <a:xfrm>
            <a:off x="7308850" y="3392488"/>
            <a:ext cx="1439863" cy="568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EMERGENCY GENERATOR</a:t>
            </a:r>
          </a:p>
        </p:txBody>
      </p:sp>
      <p:sp>
        <p:nvSpPr>
          <p:cNvPr id="5" name="Text Box 66"/>
          <p:cNvSpPr txBox="1">
            <a:spLocks noChangeArrowheads="1"/>
          </p:cNvSpPr>
          <p:nvPr/>
        </p:nvSpPr>
        <p:spPr bwMode="auto">
          <a:xfrm>
            <a:off x="7308850" y="4265613"/>
            <a:ext cx="1439863" cy="568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EMERGENCY GENERATOR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 rot="16200000">
            <a:off x="1973263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</a:p>
        </p:txBody>
      </p:sp>
      <p:sp>
        <p:nvSpPr>
          <p:cNvPr id="8" name="Text Box 63"/>
          <p:cNvSpPr txBox="1">
            <a:spLocks noChangeArrowheads="1"/>
          </p:cNvSpPr>
          <p:nvPr/>
        </p:nvSpPr>
        <p:spPr bwMode="auto">
          <a:xfrm rot="16200000">
            <a:off x="2333626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</a:p>
        </p:txBody>
      </p:sp>
      <p:sp>
        <p:nvSpPr>
          <p:cNvPr id="9" name="Text Box 63"/>
          <p:cNvSpPr txBox="1">
            <a:spLocks noChangeArrowheads="1"/>
          </p:cNvSpPr>
          <p:nvPr/>
        </p:nvSpPr>
        <p:spPr bwMode="auto">
          <a:xfrm rot="16200000">
            <a:off x="2692401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 rot="16200000">
            <a:off x="3413126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</a:p>
        </p:txBody>
      </p:sp>
      <p:sp>
        <p:nvSpPr>
          <p:cNvPr id="11" name="Text Box 63"/>
          <p:cNvSpPr txBox="1">
            <a:spLocks noChangeArrowheads="1"/>
          </p:cNvSpPr>
          <p:nvPr/>
        </p:nvSpPr>
        <p:spPr bwMode="auto">
          <a:xfrm rot="16200000">
            <a:off x="3052763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</a:p>
        </p:txBody>
      </p:sp>
      <p:sp>
        <p:nvSpPr>
          <p:cNvPr id="12" name="Text Box 63"/>
          <p:cNvSpPr txBox="1">
            <a:spLocks noChangeArrowheads="1"/>
          </p:cNvSpPr>
          <p:nvPr/>
        </p:nvSpPr>
        <p:spPr bwMode="auto">
          <a:xfrm rot="16200000">
            <a:off x="3762376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</a:p>
        </p:txBody>
      </p:sp>
      <p:sp>
        <p:nvSpPr>
          <p:cNvPr id="13" name="Text Box 63"/>
          <p:cNvSpPr txBox="1">
            <a:spLocks noChangeArrowheads="1"/>
          </p:cNvSpPr>
          <p:nvPr/>
        </p:nvSpPr>
        <p:spPr bwMode="auto">
          <a:xfrm rot="16200000">
            <a:off x="4121151" y="6165463"/>
            <a:ext cx="781050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dirty="0">
                <a:solidFill>
                  <a:srgbClr val="0099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HVAC</a:t>
            </a:r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323850" y="295275"/>
            <a:ext cx="500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de-DE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BUILDING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356561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4041775"/>
            <a:ext cx="14763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8" descr="FA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73" y="4829175"/>
            <a:ext cx="2125663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2" descr="infra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5086350"/>
            <a:ext cx="12954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3" descr="telec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294" y="4041775"/>
            <a:ext cx="1728787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4" descr="in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736975"/>
            <a:ext cx="17287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5" descr="reteli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536" y="5738724"/>
            <a:ext cx="126047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5" descr="invitel logo_07-2"/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6" t="19381"/>
          <a:stretch/>
        </p:blipFill>
        <p:spPr bwMode="auto">
          <a:xfrm>
            <a:off x="6970816" y="4933156"/>
            <a:ext cx="872227" cy="55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80" name="Picture 16" descr="logoE4A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275" y="4933157"/>
            <a:ext cx="773113" cy="77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76263" y="1052513"/>
            <a:ext cx="756126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400" dirty="0">
                <a:solidFill>
                  <a:srgbClr val="333399"/>
                </a:solidFill>
                <a:latin typeface="Calibri" pitchFamily="34" charset="0"/>
              </a:rPr>
              <a:t>4</a:t>
            </a:r>
            <a:r>
              <a:rPr lang="it-IT" sz="2400" dirty="0" smtClean="0">
                <a:solidFill>
                  <a:srgbClr val="333399"/>
                </a:solidFill>
                <a:latin typeface="Calibri" pitchFamily="34" charset="0"/>
              </a:rPr>
              <a:t> </a:t>
            </a:r>
            <a:r>
              <a:rPr lang="it-IT" sz="2400" dirty="0">
                <a:solidFill>
                  <a:srgbClr val="333399"/>
                </a:solidFill>
                <a:latin typeface="Calibri" pitchFamily="34" charset="0"/>
              </a:rPr>
              <a:t>FIBER OPTIC RINGS CONNECT INASSET TO PUBLIC </a:t>
            </a:r>
            <a:r>
              <a:rPr lang="it-IT" sz="2400" dirty="0" smtClean="0">
                <a:solidFill>
                  <a:srgbClr val="333399"/>
                </a:solidFill>
                <a:latin typeface="Calibri" pitchFamily="34" charset="0"/>
              </a:rPr>
              <a:t>NETWORKS</a:t>
            </a:r>
            <a:endParaRPr lang="it-IT" sz="2400" dirty="0">
              <a:solidFill>
                <a:srgbClr val="333399"/>
              </a:solidFill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400" dirty="0">
                <a:solidFill>
                  <a:srgbClr val="333399"/>
                </a:solidFill>
                <a:latin typeface="Calibri" pitchFamily="34" charset="0"/>
              </a:rPr>
              <a:t>9</a:t>
            </a:r>
            <a:r>
              <a:rPr lang="it-IT" sz="2400" dirty="0" smtClean="0">
                <a:solidFill>
                  <a:srgbClr val="333399"/>
                </a:solidFill>
                <a:latin typeface="Calibri" pitchFamily="34" charset="0"/>
              </a:rPr>
              <a:t> </a:t>
            </a:r>
            <a:r>
              <a:rPr lang="it-IT" sz="2400" dirty="0">
                <a:solidFill>
                  <a:srgbClr val="333399"/>
                </a:solidFill>
                <a:latin typeface="Calibri" pitchFamily="34" charset="0"/>
              </a:rPr>
              <a:t>NATIONAL AND INTERNATIONAL CARRIERS </a:t>
            </a:r>
            <a:r>
              <a:rPr lang="it-IT" sz="2400" dirty="0" smtClean="0">
                <a:solidFill>
                  <a:srgbClr val="333399"/>
                </a:solidFill>
                <a:latin typeface="Calibri" pitchFamily="34" charset="0"/>
              </a:rPr>
              <a:t>ARE CONNECTED </a:t>
            </a:r>
            <a:r>
              <a:rPr lang="it-IT" sz="2400" dirty="0">
                <a:solidFill>
                  <a:srgbClr val="333399"/>
                </a:solidFill>
                <a:latin typeface="Calibri" pitchFamily="34" charset="0"/>
              </a:rPr>
              <a:t>TO INASSET </a:t>
            </a:r>
          </a:p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400" dirty="0">
                <a:solidFill>
                  <a:srgbClr val="333399"/>
                </a:solidFill>
                <a:latin typeface="Calibri" pitchFamily="34" charset="0"/>
              </a:rPr>
              <a:t>MOST OF THEM USE INASSET FOR CO-LOCATION OF THEIR OWN EQUIPMENT</a:t>
            </a:r>
          </a:p>
        </p:txBody>
      </p:sp>
      <p:sp>
        <p:nvSpPr>
          <p:cNvPr id="224258" name="Rectangle 2"/>
          <p:cNvSpPr>
            <a:spLocks noChangeArrowheads="1"/>
          </p:cNvSpPr>
          <p:nvPr/>
        </p:nvSpPr>
        <p:spPr bwMode="auto">
          <a:xfrm>
            <a:off x="323850" y="295275"/>
            <a:ext cx="500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de-DE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NETWORK INFRASTRUCTURE</a:t>
            </a:r>
          </a:p>
        </p:txBody>
      </p:sp>
      <p:pic>
        <p:nvPicPr>
          <p:cNvPr id="12" name="Picture 9" descr="CogentLogo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734050"/>
            <a:ext cx="24479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1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836613"/>
            <a:ext cx="6481763" cy="578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431800" y="400050"/>
            <a:ext cx="6408738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AUTONOMOUS SYSTEM – INTERNET BANDWIDTH</a:t>
            </a:r>
          </a:p>
        </p:txBody>
      </p:sp>
      <p:sp>
        <p:nvSpPr>
          <p:cNvPr id="12297" name="Text Box 4"/>
          <p:cNvSpPr txBox="1">
            <a:spLocks noChangeArrowheads="1"/>
          </p:cNvSpPr>
          <p:nvPr/>
        </p:nvSpPr>
        <p:spPr bwMode="auto">
          <a:xfrm>
            <a:off x="5473700" y="1272347"/>
            <a:ext cx="3598863" cy="1287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00"/>
              </a:spcBef>
            </a:pPr>
            <a:r>
              <a:rPr lang="it-IT" sz="2400" dirty="0">
                <a:solidFill>
                  <a:srgbClr val="000099"/>
                </a:solidFill>
                <a:latin typeface="Calibri" pitchFamily="34" charset="0"/>
              </a:rPr>
              <a:t>1Gbps - </a:t>
            </a:r>
            <a:r>
              <a:rPr lang="it-IT" sz="2400" dirty="0" err="1">
                <a:solidFill>
                  <a:srgbClr val="000099"/>
                </a:solidFill>
                <a:latin typeface="Calibri" pitchFamily="34" charset="0"/>
              </a:rPr>
              <a:t>Retelit</a:t>
            </a:r>
            <a:endParaRPr lang="it-IT" sz="2400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>
              <a:spcBef>
                <a:spcPts val="700"/>
              </a:spcBef>
            </a:pPr>
            <a:r>
              <a:rPr lang="it-IT" sz="2400" dirty="0">
                <a:solidFill>
                  <a:srgbClr val="000099"/>
                </a:solidFill>
                <a:latin typeface="Calibri" pitchFamily="34" charset="0"/>
              </a:rPr>
              <a:t>1Gbps - </a:t>
            </a:r>
            <a:r>
              <a:rPr lang="it-IT" sz="2400" dirty="0" err="1">
                <a:solidFill>
                  <a:srgbClr val="000099"/>
                </a:solidFill>
                <a:latin typeface="Calibri" pitchFamily="34" charset="0"/>
              </a:rPr>
              <a:t>Interoute</a:t>
            </a:r>
            <a:r>
              <a:rPr lang="it-IT" sz="2400" dirty="0">
                <a:solidFill>
                  <a:srgbClr val="000099"/>
                </a:solidFill>
                <a:latin typeface="Calibri" pitchFamily="34" charset="0"/>
              </a:rPr>
              <a:t> Comm.</a:t>
            </a:r>
          </a:p>
          <a:p>
            <a:pPr eaLnBrk="1" hangingPunct="1">
              <a:spcBef>
                <a:spcPts val="700"/>
              </a:spcBef>
            </a:pPr>
            <a:r>
              <a:rPr lang="it-IT" sz="2400" dirty="0">
                <a:solidFill>
                  <a:srgbClr val="000099"/>
                </a:solidFill>
                <a:latin typeface="Calibri" pitchFamily="34" charset="0"/>
              </a:rPr>
              <a:t>1Gbps - </a:t>
            </a:r>
            <a:r>
              <a:rPr lang="it-IT" sz="2400" dirty="0" err="1" smtClean="0">
                <a:solidFill>
                  <a:srgbClr val="000099"/>
                </a:solidFill>
                <a:latin typeface="Calibri" pitchFamily="34" charset="0"/>
              </a:rPr>
              <a:t>FastWeb</a:t>
            </a:r>
            <a:endParaRPr lang="it-IT" sz="2400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431800" y="400050"/>
            <a:ext cx="58324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NETWORK PERFORMANCE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580063" y="1773238"/>
            <a:ext cx="2160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00"/>
              </a:spcBef>
            </a:pPr>
            <a:r>
              <a:rPr lang="it-IT" sz="2400">
                <a:solidFill>
                  <a:srgbClr val="000099"/>
                </a:solidFill>
                <a:latin typeface="Calibri" pitchFamily="34" charset="0"/>
              </a:rPr>
              <a:t>ITALY</a:t>
            </a:r>
          </a:p>
        </p:txBody>
      </p:sp>
      <p:sp>
        <p:nvSpPr>
          <p:cNvPr id="36872" name="Text Box 4"/>
          <p:cNvSpPr txBox="1">
            <a:spLocks noChangeArrowheads="1"/>
          </p:cNvSpPr>
          <p:nvPr/>
        </p:nvSpPr>
        <p:spPr bwMode="auto">
          <a:xfrm>
            <a:off x="5688013" y="5516563"/>
            <a:ext cx="21605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00"/>
              </a:spcBef>
            </a:pPr>
            <a:r>
              <a:rPr lang="it-IT" sz="2400">
                <a:solidFill>
                  <a:srgbClr val="000099"/>
                </a:solidFill>
                <a:latin typeface="Calibri" pitchFamily="34" charset="0"/>
              </a:rPr>
              <a:t>USA</a:t>
            </a:r>
          </a:p>
        </p:txBody>
      </p:sp>
      <p:sp>
        <p:nvSpPr>
          <p:cNvPr id="36873" name="Text Box 4"/>
          <p:cNvSpPr txBox="1">
            <a:spLocks noChangeArrowheads="1"/>
          </p:cNvSpPr>
          <p:nvPr/>
        </p:nvSpPr>
        <p:spPr bwMode="auto">
          <a:xfrm>
            <a:off x="5832475" y="3534847"/>
            <a:ext cx="2160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700"/>
              </a:spcBef>
            </a:pPr>
            <a:r>
              <a:rPr lang="it-IT" sz="2400" dirty="0" smtClean="0">
                <a:solidFill>
                  <a:srgbClr val="000099"/>
                </a:solidFill>
                <a:latin typeface="Calibri" pitchFamily="34" charset="0"/>
              </a:rPr>
              <a:t>EUROPE</a:t>
            </a:r>
            <a:endParaRPr lang="it-IT" sz="2400" dirty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1026" name="Picture 2" descr="Tinet (Frankfurt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" y="2926434"/>
            <a:ext cx="4452046" cy="189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lobalCrossing (NYC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90" y="4869160"/>
            <a:ext cx="4452242" cy="189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erizon (Milan)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87" y="980728"/>
            <a:ext cx="4452045" cy="189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15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websitepulse-g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38" y="5842000"/>
            <a:ext cx="10922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827088" y="5795963"/>
            <a:ext cx="60499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it-IT">
                <a:solidFill>
                  <a:srgbClr val="000000"/>
                </a:solidFill>
              </a:rPr>
              <a:t>http://www.mywebreports.net/inasset_network.html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431800" y="400050"/>
            <a:ext cx="5832475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INASSET RESILIENCE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39750" y="1052513"/>
            <a:ext cx="756126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36550" indent="-336550"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449263" eaLnBrk="0" hangingPunct="0">
              <a:spcBef>
                <a:spcPct val="0"/>
              </a:spcBef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it-IT" sz="2400" dirty="0" smtClean="0">
                <a:solidFill>
                  <a:srgbClr val="333399"/>
                </a:solidFill>
                <a:latin typeface="Calibri" pitchFamily="34" charset="0"/>
              </a:rPr>
              <a:t>NETWORK SLA IS CERTIFIED </a:t>
            </a:r>
            <a:r>
              <a:rPr lang="it-IT" sz="2400" dirty="0">
                <a:solidFill>
                  <a:srgbClr val="333399"/>
                </a:solidFill>
                <a:latin typeface="Calibri" pitchFamily="34" charset="0"/>
              </a:rPr>
              <a:t>BY INDIPENDENT COMPANY: WEBSITE PULSE</a:t>
            </a:r>
          </a:p>
        </p:txBody>
      </p:sp>
      <p:pic>
        <p:nvPicPr>
          <p:cNvPr id="1026" name="Picture 2" descr="C:\Users\a.gaspari\Desktop\Capture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4847811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16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2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3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4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09BC35CE523841BBA0F8C2CB494982" ma:contentTypeVersion="0" ma:contentTypeDescription="Create a new document." ma:contentTypeScope="" ma:versionID="2089b51ac3ec4d527c0a8ae55ebcd4e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791A72-DAB1-4D6A-BD4C-7B5C18B103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9850BEE-BBEB-4605-AD29-6E5C395AEE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1CF99E-D4EC-4B18-8FDC-ABE654B6EF4E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280</Words>
  <Application>Microsoft Office PowerPoint</Application>
  <PresentationFormat>On-screen Show (4:3)</PresentationFormat>
  <Paragraphs>82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14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Office Theme</vt:lpstr>
      <vt:lpstr>Struttura predefinita</vt:lpstr>
      <vt:lpstr>2_Struttura predefinita</vt:lpstr>
      <vt:lpstr>3_Struttura predefinita</vt:lpstr>
      <vt:lpstr>4_Struttura predefinita</vt:lpstr>
      <vt:lpstr>5_Struttura predefinita</vt:lpstr>
      <vt:lpstr>7_Struttura predefinita</vt:lpstr>
      <vt:lpstr>8_Struttura predefinita</vt:lpstr>
      <vt:lpstr>9_Struttura predefinita</vt:lpstr>
      <vt:lpstr>10_Struttura predefinita</vt:lpstr>
      <vt:lpstr>11_Struttura predefinita</vt:lpstr>
      <vt:lpstr>12_Struttura predefinita</vt:lpstr>
      <vt:lpstr>13_Struttura predefinita</vt:lpstr>
      <vt:lpstr>14_Struttura predefinita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Alessandro Gaspari</dc:creator>
  <cp:lastModifiedBy>Alessandro Gaspari</cp:lastModifiedBy>
  <cp:revision>20</cp:revision>
  <dcterms:created xsi:type="dcterms:W3CDTF">2010-09-16T07:23:03Z</dcterms:created>
  <dcterms:modified xsi:type="dcterms:W3CDTF">2011-04-07T14:15:12Z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0x0101007209BC35CE523841BBA0F8C2CB494982</vt:lpwstr>
  </property>
</Properties>
</file>